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206" r:id="rId3"/>
    <p:sldId id="2343" r:id="rId4"/>
    <p:sldId id="2358" r:id="rId5"/>
    <p:sldId id="2344" r:id="rId6"/>
    <p:sldId id="2350" r:id="rId7"/>
    <p:sldId id="2359" r:id="rId8"/>
    <p:sldId id="2360" r:id="rId9"/>
    <p:sldId id="2368" r:id="rId10"/>
    <p:sldId id="2362" r:id="rId11"/>
    <p:sldId id="2365" r:id="rId12"/>
    <p:sldId id="2361" r:id="rId13"/>
    <p:sldId id="2369" r:id="rId14"/>
    <p:sldId id="2370" r:id="rId15"/>
    <p:sldId id="2364" r:id="rId16"/>
    <p:sldId id="2363" r:id="rId17"/>
    <p:sldId id="2371" r:id="rId18"/>
    <p:sldId id="2366" r:id="rId19"/>
    <p:sldId id="2217" r:id="rId2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ED45E-ABE7-9061-CCBF-532DC3B9B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F9594C-6A6F-A48E-6F6D-EADF63B1F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A62EAB-27FF-6082-4E88-7B7D0F32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A140CB-4BFC-E5C1-2CF4-25107F1F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CEF6B8-E365-2FF7-890C-37CE1A62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49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F9A8F-485F-7919-34F4-E3EDF8DA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07C75E-49D8-4D9F-9732-FAC18D51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09E8DA-EAC9-866A-A86D-8A2BAD66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718EDE-F623-9B8F-F5AC-C6F45BB0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B2E404-2C7A-C62F-F645-417F0B67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85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1621562-E9A1-2A96-226B-05E9AADFE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CBC35B5-C6FA-6BFE-25C5-BF97074B2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F7505E-12AD-FD4C-5D17-3C92AE62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E40754-3DFF-36BF-9A19-1368DE45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E446EE-D9AC-4E77-F03F-4B6E2367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8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37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727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22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61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7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93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86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60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DF3AE1-3080-66A9-9609-D5F36315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82CDB-93AC-0823-0484-9CF43D0F0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CE494E-9C01-F376-5978-2099A73C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BC44E7-AAE0-EEAF-F2D4-0C1019AF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6A0221-17B4-D894-5582-1CEAB73A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15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53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07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78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88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376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98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785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82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E7B271-CFB3-5E30-B5C8-000BF5D5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3B3BE5-21F2-5935-3432-9AFD5A3C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9349E6-3C26-3464-FFF7-CA5F3D84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6D86D1-D9BE-8930-B742-AF700446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9F5354-C725-15F6-351C-9C452BAC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35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F858FD-E96B-C90A-B1CD-A1928A33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ECB7C-A171-CEB0-2BC3-2E2885661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68492F-4DA0-8F09-3805-EAA07A257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DE36B8C-A78F-95C4-24D9-C9812EC2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3A0657-6DAA-736C-2A24-9BC9E7B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DAFC1E-454D-1D61-6CA4-032C58E6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9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60A53-00BE-B9B4-D699-467F34F3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F53B45-C702-C96D-288A-48FFD2DD6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BC4A19-2CA4-F0D1-A5E7-91AF866A9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B2E8E23-4F03-E177-460B-F99D6968C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8ABAD4-3AB6-E32A-5760-EBF6AA0D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E743CE3-DCDE-DBD5-04BE-0668D9F2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CBC4DD4-C3B9-896A-FE9B-FD48F392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5596282-1739-0907-B695-F99CD407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02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3ED67-A493-B88E-86EB-FEE1872C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2ABBFBF-D26C-E4D7-CB32-7D18D2AB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894952-3452-2203-7245-2067D349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98D5516-F54A-D083-46C9-AC1E004D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1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FDC6C46-FAAA-AAB5-C929-558CFAAB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F334FD1-DA4F-9893-FD29-DF280B75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FE0BAE-321C-B7FA-9AEA-00277F02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88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19E1BC-149B-EB46-95B2-4063012C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8F585D-5CF3-66DA-9D78-F3B9DFFBC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11819B-BFC5-A643-64E4-0C02EC2C4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4F3D37-789F-FD3B-15B0-A673BD0F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1AA881-D6FC-F883-97D8-11F62CAA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6540BF-0CD0-BEF9-BBD6-AD96CB50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30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693ED-E4BC-EDFE-737A-16051ADE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869C16-23D1-108F-C43C-6F41D3343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B898EE-8B65-455D-C26F-642DE8C23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68133D-6703-A2C2-F8FC-E2F7225F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34AD8B-6E9D-08BA-88A2-A233DFDE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8BD6B0-2710-D196-DADC-DCC52E83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92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39B851B-E3DE-5C9B-DC5C-523E568D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E3EECE-AFA0-EE50-DCF8-EE084667F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4F59AC-2DDD-6E88-F658-6FB96695E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1628AF-038E-9F89-B284-EF1230A0E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B299E9-22AB-0636-BC09-E22DFE2A1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182B-0C98-458E-9EFE-D3B8B71CCFED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595130-F486-4F37-91AC-2B52AB93B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D0A0F-0FE9-C320-EC84-0840F0DA4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18DBBB0-15C0-6785-80C5-6960E0BED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631" y="261969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Wojewódzki Inspektorat Weterynarii w Krakowie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F0A731A6-E60D-0DEE-633C-1D6BF157D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302" y="6309550"/>
            <a:ext cx="7766936" cy="109689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Kraków, 27 maja 2025 r.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B92B3B-1DCF-1650-A397-9A1CA1D2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143"/>
            <a:ext cx="3438095" cy="7428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8DE0565-10C7-3197-249D-195498E7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36" y="2094007"/>
            <a:ext cx="51149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6F942A8-7871-391C-58A0-F04D4B51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830" y="1065502"/>
            <a:ext cx="3037170" cy="472448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3A6874-B47D-6550-D9F2-97D65F95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" y="1068010"/>
            <a:ext cx="9129571" cy="53610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W terminie nie dłuższym niż 3 dni od potwierdzenia zakażenia Wojewódzki Lekarz Weterynarii przedstawia Głównemu Lekarzowi Weterynarii </a:t>
            </a:r>
            <a:r>
              <a:rPr lang="pl-PL" u="sng" dirty="0"/>
              <a:t>projekt planu zwalczania pryszczycy u dzikich zwierząt. </a:t>
            </a:r>
          </a:p>
          <a:p>
            <a:pPr marL="0" indent="0" algn="just">
              <a:buNone/>
            </a:pPr>
            <a:r>
              <a:rPr lang="pl-PL" dirty="0"/>
              <a:t>Główny Lekarz Weterynarii po uzyskaniu opinii Rady </a:t>
            </a:r>
            <a:r>
              <a:rPr lang="pl-PL" dirty="0" err="1"/>
              <a:t>Sanitarno</a:t>
            </a:r>
            <a:r>
              <a:rPr lang="pl-PL" dirty="0"/>
              <a:t> – Epizootycznej niezwłocznie zatwierdza plan zwalczania pryszczycy przedłożony przez Wojewódzkiego Lekarza Weterynarii.</a:t>
            </a:r>
          </a:p>
          <a:p>
            <a:pPr marL="0" indent="0" algn="just">
              <a:buNone/>
            </a:pPr>
            <a:r>
              <a:rPr lang="pl-PL" dirty="0"/>
              <a:t>Plan zwalczania choroby wprowadza się poprzez wydanie aktu prawa miejscowego – rozporządzenia właściwego terytorialnie PLW lub wojewody. </a:t>
            </a:r>
          </a:p>
          <a:p>
            <a:pPr marL="0" indent="0" algn="just">
              <a:buNone/>
            </a:pPr>
            <a:r>
              <a:rPr lang="pl-PL" dirty="0"/>
              <a:t>Główny Lekarz Weterynarii okresowo ocenia skuteczność przyjętych środków, nie rzadziej niż raz na 30 dni.</a:t>
            </a:r>
          </a:p>
          <a:p>
            <a:pPr marL="0" indent="0" algn="just">
              <a:buNone/>
            </a:pPr>
            <a:r>
              <a:rPr lang="pl-PL" dirty="0"/>
              <a:t>Plan zwalczania pryszczycy kontynuowany jest dopóki informacje epidemiologiczne nie wskażą, że dana populacja dzikich zwierząt nie stwarza już ryzyka rozprzestrzeniania się choroby, a sytuacja epidemiologiczna nie zostanie pozytywnie oceniona przez Radę </a:t>
            </a:r>
            <a:r>
              <a:rPr lang="pl-PL" dirty="0" err="1"/>
              <a:t>Sanitarno</a:t>
            </a:r>
            <a:r>
              <a:rPr lang="pl-PL" dirty="0"/>
              <a:t> - Epizootyczną. Środki obowiązują do czasu uchylenia aktu prawa miejscowego – rozporządzenia właściwego terytorialnie PLW lub wojewody.</a:t>
            </a:r>
          </a:p>
          <a:p>
            <a:pPr marL="0" indent="0" algn="just">
              <a:buNone/>
            </a:pPr>
            <a:r>
              <a:rPr lang="pl-PL" dirty="0"/>
              <a:t>O stwierdzeniu choroby i wprowadzonych środkach zwalczania właściwi terytorialnie PLW </a:t>
            </a:r>
            <a:br>
              <a:rPr lang="pl-PL" dirty="0"/>
            </a:br>
            <a:r>
              <a:rPr lang="pl-PL" dirty="0"/>
              <a:t>i WLW natychmiast informują podmioty utrzymujące zwierzęta wrażliwe na pryszczycę, lekarzy weterynarii prywatnej praktyki, myśliwych, inne odpowiednie instytucje, których aktywność prowadzona jest w środowisku zwierząt dzikich oraz inne osoby fizyczne lub prawne.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902C4FB-30D5-811B-719F-FE06A535F497}"/>
              </a:ext>
            </a:extLst>
          </p:cNvPr>
          <p:cNvSpPr txBox="1"/>
          <p:nvPr/>
        </p:nvSpPr>
        <p:spPr>
          <a:xfrm>
            <a:off x="471340" y="216473"/>
            <a:ext cx="8719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90C226"/>
                </a:solidFill>
                <a:latin typeface="Trebuchet MS" panose="020B0603020202020204"/>
                <a:ea typeface="+mj-ea"/>
                <a:cs typeface="+mj-cs"/>
              </a:rPr>
              <a:t>P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lan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zwalczania pryszczycy u dzikich zwierząt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5301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5D4C3E-691D-6470-7AED-9AB88B17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662"/>
            <a:ext cx="8596668" cy="77614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Zwalczanie pryszczycy u zwierząt dzikich </a:t>
            </a:r>
            <a:br>
              <a:rPr lang="pl-PL" dirty="0"/>
            </a:br>
            <a:r>
              <a:rPr lang="pl-PL" dirty="0"/>
              <a:t>plan zwalczania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EABE9C-5BA3-96D9-6164-2178623A6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7270"/>
            <a:ext cx="9162853" cy="561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Po stwierdzeniu ogniska pryszczycy u dzikich zwierząt właściwy miejscowo Wojewódzki Lekarz Weterynarii (lub właściwi Wojewódzcy Lekarze Weterynarii):</a:t>
            </a: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u="sng" dirty="0">
                <a:solidFill>
                  <a:schemeClr val="tx1"/>
                </a:solidFill>
              </a:rPr>
              <a:t>wdraża monitorowanie</a:t>
            </a:r>
            <a:r>
              <a:rPr lang="pl-PL" sz="1800" dirty="0">
                <a:solidFill>
                  <a:schemeClr val="tx1"/>
                </a:solidFill>
              </a:rPr>
              <a:t> sytuacji epidemiologicznej choroby, w tym u zwierząt dzikich oraz u zwierząt utrzymywanych,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u="sng" dirty="0">
                <a:solidFill>
                  <a:schemeClr val="tx1"/>
                </a:solidFill>
              </a:rPr>
              <a:t>określa obszar zapowietrzony </a:t>
            </a:r>
            <a:r>
              <a:rPr lang="pl-PL" sz="1800" dirty="0">
                <a:solidFill>
                  <a:schemeClr val="tx1"/>
                </a:solidFill>
              </a:rPr>
              <a:t>(strefa objęta zakażeniem) w promieniu min. 10 km od ogniska choroby uwzględniający populacje zwierząt wrażliwych; bariery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i ukształtowanie geograficzne i czynniki ryzyka szerzenia się choroby (jak np. warunki pogodowe panujące w okresie monitorowania (21 dni)),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u="sng" dirty="0">
                <a:solidFill>
                  <a:schemeClr val="tx1"/>
                </a:solidFill>
              </a:rPr>
              <a:t>określa zasady bioasekuracji </a:t>
            </a:r>
            <a:r>
              <a:rPr lang="pl-PL" sz="1800" dirty="0">
                <a:solidFill>
                  <a:schemeClr val="tx1"/>
                </a:solidFill>
              </a:rPr>
              <a:t>przy wjeździe i wyjeździe lub wejściu i wyjściu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do środowiska bytowania zwierząt dzikich w wyznaczonym obszarze zapowietrzonym;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729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452D-B7FE-1113-7FD9-D2CF0AD1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4003C02-C8EA-7DE8-DB74-198E750A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57930"/>
            <a:ext cx="2818003" cy="337107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BB9ABD2-1F6F-EB39-5539-B442C286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662"/>
            <a:ext cx="8596668" cy="776140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Zwalczanie pryszczycy u zwierząt dzikich - plan zwalczania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ZAKAZY/OGRANICZENIA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1866C1-67A7-A5F3-6AF5-03F44E37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267905"/>
            <a:ext cx="8783808" cy="561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Po stwierdzeniu ogniska pryszczycy u dzikich zwierząt właściwy miejscowo Wojewódzki Lekarz Weterynarii (lub właściwi Wojewódzcy Lekarze Weterynarii) </a:t>
            </a:r>
            <a:r>
              <a:rPr lang="pl-PL" dirty="0">
                <a:solidFill>
                  <a:srgbClr val="FF0000"/>
                </a:solidFill>
              </a:rPr>
              <a:t>wprowadza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zakaz lub ograniczenie polowań,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zakaz dokarmiania zwierząt, za wyjątkiem ich celowego nęcenia w celu łatwiejszego odstrzału sanitarnego lub polowania indywidualnego po spełnieniu wymagań bioasekuracji,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zakaz lub ograniczenie wstępu osób lub wjazdu pojazdów do obszaru zapowietrzonego,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zakaz wykonywania przemieszczania zwierząt dzikich i ich produktów,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zakaz lub ograniczenie określonych aktywności w tym rekreacyjnej czy ekonomicznej (uprawy, nasadzenia, organizacja wydarzeń z udziałem ludzi i zwierząt) w obszarze zapowietrzonym,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zakaz prowadzenia wszelkich czynności mogących płoszyć zwierzęta, powodując ich nadmierne przemieszczanie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770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4F7E4-CF3D-6071-777B-A43193D4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A2E4685-1C7C-8DC7-AF5F-70207E51B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181" y="1517714"/>
            <a:ext cx="4015819" cy="40158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487A1B8-AF6F-DFF9-385F-C2FAB674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662"/>
            <a:ext cx="8596668" cy="776140"/>
          </a:xfrm>
        </p:spPr>
        <p:txBody>
          <a:bodyPr>
            <a:noAutofit/>
          </a:bodyPr>
          <a:lstStyle/>
          <a:p>
            <a:pPr algn="ctr"/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Zwalczanie pryszczycy u zwierząt dzikich - plan zwalczania</a:t>
            </a:r>
            <a:br>
              <a:rPr lang="pl-PL" sz="2400" dirty="0"/>
            </a:br>
            <a:r>
              <a:rPr lang="pl-PL" sz="2400" dirty="0">
                <a:solidFill>
                  <a:srgbClr val="0070C0"/>
                </a:solidFill>
              </a:rPr>
              <a:t>NAKAZY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6ECE82-B758-7C34-E40B-002BBE5F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1442301"/>
            <a:ext cx="8783808" cy="561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Po stwierdzeniu ogniska pryszczycy u dzikich zwierząt właściwy miejscowo Wojewódzki Lekarz Weterynarii (lub właściwi Wojewódzcy Lekarze Weterynarii) </a:t>
            </a:r>
            <a:r>
              <a:rPr lang="pl-PL" dirty="0">
                <a:solidFill>
                  <a:srgbClr val="0070C0"/>
                </a:solidFill>
              </a:rPr>
              <a:t>nakazuje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odstrzał sanitarny określonych gatunków zwierząt dzikich,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prowadzenie poszukiwań zwłok zwierząt wrażliwych i ich utylizację,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wdrożenie monitorowania obecności wirusa pryszczycy w środowisku zwierząt dzikich,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dirty="0">
                <a:solidFill>
                  <a:schemeClr val="tx1"/>
                </a:solidFill>
              </a:rPr>
              <a:t>egzekwowanie zakazów, nakazów i ograniczeń dotyczących chowu i hodowli zwierząt gospodarskich w obszarze zapowietrzonym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l-PL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</a:rPr>
              <a:t>Jeśli to możliwe wdrażana jest również ponowna inwentaryzacja zwierząt gatunków wrażliwych przy pomocy nieinwazyjnych technik </a:t>
            </a:r>
            <a:r>
              <a:rPr lang="pl-PL" dirty="0" err="1">
                <a:solidFill>
                  <a:schemeClr val="tx1"/>
                </a:solidFill>
              </a:rPr>
              <a:t>dronowych</a:t>
            </a:r>
            <a:r>
              <a:rPr lang="pl-PL" dirty="0">
                <a:solidFill>
                  <a:schemeClr val="tx1"/>
                </a:solidFill>
              </a:rPr>
              <a:t> lub </a:t>
            </a:r>
            <a:r>
              <a:rPr lang="pl-PL" dirty="0" err="1">
                <a:solidFill>
                  <a:schemeClr val="tx1"/>
                </a:solidFill>
              </a:rPr>
              <a:t>fotopułapek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78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7080E-9556-38EB-050F-5E00DE3E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79662"/>
            <a:ext cx="8596668" cy="61588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Eliminacja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DD274C-E855-DCE9-64DE-AC55CA52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762"/>
            <a:ext cx="8268703" cy="5224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Na obszarze zwalczania choroby (promień min. 10 km) dokonuje się znaczącego rozrzedzenia populacji zwierząt dzikich z gatunków wrażliwych, poprzez „</a:t>
            </a:r>
            <a:r>
              <a:rPr lang="pl-PL" b="1" dirty="0"/>
              <a:t>cichy” odstrzał sanitarny</a:t>
            </a:r>
            <a:r>
              <a:rPr lang="pl-PL" dirty="0"/>
              <a:t>, </a:t>
            </a:r>
            <a:r>
              <a:rPr lang="pl-PL" b="1" dirty="0"/>
              <a:t>bez płoszenia zwierząt, najlepiej przy użyciu broni z tłumikiem</a:t>
            </a:r>
            <a:r>
              <a:rPr lang="pl-PL" dirty="0"/>
              <a:t>. Działania związane z gatunkami chronionymi muszą być konsultowane wcześniej dyżurnym Generalnej Dyrekcji Ochrony Środowiska (infolinia całodobowa) i we współpracy z Polskim Związkiem Łowieckim oraz Wojskiem Rzeczpospolitej Polskiej. </a:t>
            </a:r>
          </a:p>
          <a:p>
            <a:pPr marL="0" indent="0" algn="just">
              <a:buNone/>
            </a:pPr>
            <a:r>
              <a:rPr lang="pl-PL" dirty="0"/>
              <a:t>Kontrola i rozrzedzenie populacji  zwierząt odbywa się zgodnie z ustawą prawo łowieckie oraz ustawą o ochronie zdrowia zwierząt. Odstrzał należy przeprowadzać od zewnętrznych granic obszaru do bezpiecznej odległości </a:t>
            </a:r>
            <a:br>
              <a:rPr lang="pl-PL" dirty="0"/>
            </a:br>
            <a:r>
              <a:rPr lang="pl-PL" dirty="0"/>
              <a:t>od środka ogniska choroby codziennie, od momentu stwierdzenia ogniska choroby, nie krócej niż podwójny okres monitorowania, czyli 42 dni </a:t>
            </a:r>
            <a:br>
              <a:rPr lang="pl-PL" dirty="0"/>
            </a:br>
            <a:r>
              <a:rPr lang="pl-PL" dirty="0"/>
              <a:t>od ostatniego wyniku dodatniego stwierdzonego w obszarze. </a:t>
            </a:r>
          </a:p>
          <a:p>
            <a:pPr marL="0" indent="0" algn="just">
              <a:buNone/>
            </a:pPr>
            <a:r>
              <a:rPr lang="pl-PL" dirty="0"/>
              <a:t>Postępowanie ze zwłokami zwierząt: miejsce operacji oraz sprzęt powinny zostać poddane dezynfekcji bieżącej, a zwłoki zwierząt unieszkodliwiane zgodnie z rozporządzeniem Parlamentu Europejskiego i Rady (WE) </a:t>
            </a:r>
            <a:br>
              <a:rPr lang="pl-PL" dirty="0"/>
            </a:br>
            <a:r>
              <a:rPr lang="pl-PL" dirty="0"/>
              <a:t>nr 1069/2009.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CC14E1-D668-D4C5-9BEC-7C436972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0" y="2249275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BA9089-8AE2-AC2B-F304-C1DC55E0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9" y="279941"/>
            <a:ext cx="8596668" cy="1320800"/>
          </a:xfrm>
        </p:spPr>
        <p:txBody>
          <a:bodyPr/>
          <a:lstStyle/>
          <a:p>
            <a:pPr algn="ctr"/>
            <a:r>
              <a:rPr lang="pl-PL" dirty="0"/>
              <a:t>Monitorowanie pryszczycy u zwierząt dzikich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755CA-D399-B5C6-85FD-E1F2AB73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82" y="1600741"/>
            <a:ext cx="8966287" cy="488123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Próbki do badań pobierane są przez Powiatowego Lekarza Weterynarii lub wyznaczonych urzędowych lekarzy weterynarii, doraźnie przez inny przeszkolony personel.</a:t>
            </a:r>
          </a:p>
          <a:p>
            <a:pPr marL="0" indent="0" algn="just">
              <a:buNone/>
            </a:pPr>
            <a:r>
              <a:rPr lang="pl-PL" dirty="0"/>
              <a:t>W ramach monitoringu bada się wszystkie zwierzęta z gatunków wrażliwych na obszarze zagrożenia pryszczycą: padłe, odstrzelone oraz po wypadkach komunikacyjnych.</a:t>
            </a:r>
          </a:p>
          <a:p>
            <a:pPr marL="0" indent="0" algn="just">
              <a:buNone/>
            </a:pPr>
            <a:r>
              <a:rPr lang="pl-PL" dirty="0"/>
              <a:t>Monitoring stanu zdrowia zwierząt należy prowadzić w obszarze do 60 km od obszaru zapowietrzonego (np. w granicach administracyjnych powiatu i powiatów przyległych albo na terenie obwodu łowieckiego i obwodów przyległych).</a:t>
            </a:r>
          </a:p>
          <a:p>
            <a:pPr marL="0" indent="0" algn="just">
              <a:buNone/>
            </a:pPr>
            <a:r>
              <a:rPr lang="pl-PL" dirty="0"/>
              <a:t>Zwalczanie i monitoring jest realizowany we współpracy z Polskim Związkiem Łowieckim oraz służbami Lasów Państwowych, Straży Łowieckiej, Straży  Granicznej, Straży Rybackiej itd.</a:t>
            </a:r>
          </a:p>
          <a:p>
            <a:pPr marL="0" indent="0" algn="just">
              <a:buNone/>
            </a:pPr>
            <a:r>
              <a:rPr lang="pl-PL" dirty="0"/>
              <a:t>Myśliwi, pracownicy Służby Leśnej i funkcjonariusze Straży Łowieckiej, innych służb działających w terenie oraz osoby mające kontakt z martwymi dzikami mają obowiązek zgłaszania organom Inspekcji Weterynaryjnej faktu odstrzału lub znalezienia zwłok zwierząt parzystokopytnych.</a:t>
            </a:r>
          </a:p>
          <a:p>
            <a:pPr marL="0" indent="0" algn="just">
              <a:buNone/>
            </a:pPr>
            <a:r>
              <a:rPr lang="pl-PL" dirty="0"/>
              <a:t>Finansowanie: rezerwa budżetu państwa z rozdziału 85, poz. 12.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6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B8165-711D-4320-5E76-4AAC012C1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14DE03-492B-9172-42FD-6F45C64A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695" y="326796"/>
            <a:ext cx="9679355" cy="766713"/>
          </a:xfrm>
        </p:spPr>
        <p:txBody>
          <a:bodyPr/>
          <a:lstStyle/>
          <a:p>
            <a:pPr algn="ctr"/>
            <a:r>
              <a:rPr lang="pl-PL" dirty="0"/>
              <a:t>Monitorowanie pryszczycy u zwierząt dzikich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607423-41C1-8A80-1A68-EAB7FB89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29" y="1161346"/>
            <a:ext cx="8966287" cy="54751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W celu realizacji monitoringu pobiera się:</a:t>
            </a:r>
          </a:p>
          <a:p>
            <a:pPr lvl="1"/>
            <a:r>
              <a:rPr lang="pl-PL" dirty="0"/>
              <a:t>próbki krwi od zwierząt z gatunków wrażliwych lub </a:t>
            </a:r>
          </a:p>
          <a:p>
            <a:pPr lvl="1"/>
            <a:r>
              <a:rPr lang="pl-PL" dirty="0"/>
              <a:t>próbki zmienionych chorobowo tkanek (szczególnie płyn zawarty w pęcherzach). </a:t>
            </a:r>
          </a:p>
          <a:p>
            <a:pPr marL="57150" indent="0" algn="just">
              <a:buNone/>
            </a:pPr>
            <a:r>
              <a:rPr lang="pl-PL" dirty="0"/>
              <a:t>Pobrać można także wymaz z jamy gębowej i gardła oraz fragmenty tkanek ze świeżych zwłok zwierząt (węzły chłonne, nerka, śledziona, serce, tarczyca, nadnercza). </a:t>
            </a:r>
          </a:p>
          <a:p>
            <a:pPr marL="57150" indent="0" algn="just">
              <a:buNone/>
            </a:pPr>
            <a:r>
              <a:rPr lang="pl-PL" dirty="0"/>
              <a:t>Tusze zwierząt odstrzelonych/zwłoki zwierząt padłych poddane </a:t>
            </a:r>
            <a:r>
              <a:rPr lang="pl-PL" dirty="0" err="1"/>
              <a:t>próbkobraniu</a:t>
            </a:r>
            <a:r>
              <a:rPr lang="pl-PL" dirty="0"/>
              <a:t> znakuje się plombą zawierającą: kod województwa, kod powiatu, kolejny numer oraz, jeżeli jest to możliwe, numer obwodu łowieckiego. </a:t>
            </a:r>
          </a:p>
          <a:p>
            <a:pPr marL="0" indent="0" algn="just">
              <a:buNone/>
            </a:pPr>
            <a:r>
              <a:rPr lang="pl-PL" dirty="0"/>
              <a:t>Do uzyskania wyniku badania laboratoryjnego, tusze odstrzelonych zwierząt przetrzymuje się </a:t>
            </a:r>
            <a:br>
              <a:rPr lang="pl-PL" dirty="0"/>
            </a:br>
            <a:r>
              <a:rPr lang="pl-PL" dirty="0"/>
              <a:t>w chłodni będącej pod nadzorem właściwego terytorialnie Powiatowego Lekarza Weterynarii lub wynajętych chłodni punktów skupu dziczyzny ze strefy objętej zakażeniem.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!!</a:t>
            </a:r>
            <a:r>
              <a:rPr lang="pl-PL" dirty="0"/>
              <a:t> Chłodnia, w której przetrzymywane są zwłoki zwierząt podejrzanych o zakażenie wirusem pryszczycy, nie mogą być wykorzystywane do przetrzymywania tusz dzików, oczekujących na wynik badania w kierunku ASF. Zwłoki zwierząt padłych umieszcza się w zakładzie pośrednim (w myśl rozporządzenia o produktach ubocznych pochodzenia zwierzęcego) pod nadzorem właściwego terytorialnie Powiatowego Lekarza Weterynarii.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500" dirty="0"/>
              <a:t>Sporządzana jest:</a:t>
            </a:r>
          </a:p>
          <a:p>
            <a:pPr marL="68580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500" dirty="0"/>
              <a:t>dokumentacja zgodna z załącznikiem nr 6 rozporządzenia Ministra Rolnictwa i Rozwoju Wsi z dnia 4 lipca 2017 r. w sprawie sposobu prowadzenia dokumentacji związanej ze zwalczaniem chorób zakaźnych zwierząt. </a:t>
            </a:r>
          </a:p>
          <a:p>
            <a:pPr marL="685800"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500" dirty="0"/>
              <a:t>zestawienia przeprowadzanych działań dotyczących zwalczania i monitorowania.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05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91D110-B756-5FD0-67CA-EBC5F180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944"/>
            <a:ext cx="9596487" cy="691299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Zwalczanie pryszczycy w ośrodkach odizolowanych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4A5488-B55F-6194-4AD7-B3ADCBE5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08" y="999244"/>
            <a:ext cx="8596668" cy="3097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przypadku wystąpienia pryszczycy na terenie Rzeczpospolitej Polskiej właściwi terytorialnie Powiatowi Lekarze Weterynarii mogą zadecydować o możliwości </a:t>
            </a:r>
            <a:r>
              <a:rPr lang="pl-PL" b="1" dirty="0"/>
              <a:t>zamknięcia ośrodków odizolowanych utrzymujących gatunki wrażliwe dla osób postronnych</a:t>
            </a:r>
            <a:r>
              <a:rPr lang="pl-PL" dirty="0"/>
              <a:t>,</a:t>
            </a:r>
          </a:p>
          <a:p>
            <a:pPr marL="0" indent="0" algn="just">
              <a:buNone/>
            </a:pPr>
            <a:r>
              <a:rPr lang="pl-PL" dirty="0"/>
              <a:t>Podczas izolacji zwierząt, zwierzęta poddaje się </a:t>
            </a:r>
            <a:r>
              <a:rPr lang="pl-PL" b="1" dirty="0"/>
              <a:t>badaniom klinicznym </a:t>
            </a:r>
            <a:r>
              <a:rPr lang="pl-PL" dirty="0"/>
              <a:t>w celu wykluczenia wystąpienia objawów chorobowych co najmniej raz na 7 dni. Badania kliniczne prowadzi się do czasu ustabilizowania sytuacji epizootycznej, </a:t>
            </a:r>
            <a:br>
              <a:rPr lang="pl-PL" dirty="0"/>
            </a:br>
            <a:r>
              <a:rPr lang="pl-PL" dirty="0"/>
              <a:t>z uwzględnieniem czasu inkubacji choroby. </a:t>
            </a:r>
          </a:p>
          <a:p>
            <a:pPr marL="0" indent="0">
              <a:buNone/>
            </a:pPr>
            <a:r>
              <a:rPr lang="pl-PL" dirty="0"/>
              <a:t>Dopuszcza się </a:t>
            </a:r>
            <a:r>
              <a:rPr lang="pl-PL" b="1" dirty="0"/>
              <a:t>możliwość szczepień </a:t>
            </a:r>
            <a:r>
              <a:rPr lang="pl-PL" dirty="0"/>
              <a:t>ochronnych zwierząt z gatunków wrażliwych po wyrażeniu opinii Rady </a:t>
            </a:r>
            <a:r>
              <a:rPr lang="pl-PL" dirty="0" err="1"/>
              <a:t>Sanitarno</a:t>
            </a:r>
            <a:r>
              <a:rPr lang="pl-PL" dirty="0"/>
              <a:t> - Epizootycznej oraz GLW.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9C7CF9-CACE-3139-9C56-57E00946015D}"/>
              </a:ext>
            </a:extLst>
          </p:cNvPr>
          <p:cNvSpPr txBox="1"/>
          <p:nvPr/>
        </p:nvSpPr>
        <p:spPr>
          <a:xfrm>
            <a:off x="499908" y="4503426"/>
            <a:ext cx="9099225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Rozporządzenie Parlamentu Europejskiego i Rady (UE) 2016/429 - </a:t>
            </a:r>
            <a:r>
              <a:rPr lang="pl-PL" sz="1400" b="1" u="sng" dirty="0"/>
              <a:t>"zakład odizolowany"</a:t>
            </a:r>
            <a:r>
              <a:rPr lang="pl-PL" sz="1400" dirty="0"/>
              <a:t> oznacza stały zakład </a:t>
            </a:r>
            <a:br>
              <a:rPr lang="pl-PL" sz="1400" dirty="0"/>
            </a:br>
            <a:r>
              <a:rPr lang="pl-PL" sz="1400" dirty="0"/>
              <a:t>o wyznaczonych granicach geograficznych, utworzony dobrowolnie i zatwierdzony na potrzeby przemieszczania, w którym zwierzęta:</a:t>
            </a:r>
          </a:p>
          <a:p>
            <a:pPr algn="just"/>
            <a:r>
              <a:rPr lang="pl-PL" sz="1400" dirty="0"/>
              <a:t>a) utrzymuje się lub hoduje na wystawy, do celów edukacyjnych, w celu zachowania gatunku lub do celów badawczych;</a:t>
            </a:r>
          </a:p>
          <a:p>
            <a:pPr algn="just"/>
            <a:r>
              <a:rPr lang="pl-PL" sz="1400" dirty="0"/>
              <a:t>b) są zamknięte i odizolowane od otoczenia; oraz</a:t>
            </a:r>
          </a:p>
          <a:p>
            <a:pPr algn="just"/>
            <a:r>
              <a:rPr lang="pl-PL" sz="1400" dirty="0"/>
              <a:t>c) podlegają nadzorowi w zakresie zdrowia zwierząt i środkom bioasekuracji; </a:t>
            </a:r>
          </a:p>
        </p:txBody>
      </p:sp>
    </p:spTree>
    <p:extLst>
      <p:ext uri="{BB962C8B-B14F-4D97-AF65-F5344CB8AC3E}">
        <p14:creationId xmlns:p14="http://schemas.microsoft.com/office/powerpoint/2010/main" val="6538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72DC-AEE1-B044-4756-4268FE68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8FE41-3B6E-9179-0BF6-CEA67D30C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1BD513-5FD7-5A05-B960-2EC07820C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sz="1400" dirty="0"/>
          </a:p>
        </p:txBody>
      </p:sp>
      <p:pic>
        <p:nvPicPr>
          <p:cNvPr id="1026" name="Picture 2" descr="O działalności Inspekcji Weterynaryjnej – Powiat Ostrzeszowski">
            <a:extLst>
              <a:ext uri="{FF2B5EF4-FFF2-40B4-BE49-F238E27FC236}">
                <a16:creationId xmlns:a16="http://schemas.microsoft.com/office/drawing/2014/main" id="{FD7B7ADD-C286-6261-66CC-3C21E69B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273" cy="7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E27BF690-C837-1E4F-C397-C353C34F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3933" y="95642"/>
            <a:ext cx="5040643" cy="1394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n-lt"/>
              </a:rPr>
              <a:t>Pryszczyca </a:t>
            </a:r>
            <a:br>
              <a:rPr lang="en-US" sz="4800" b="1" kern="1200" dirty="0">
                <a:solidFill>
                  <a:schemeClr val="tx1"/>
                </a:solidFill>
                <a:latin typeface="+mn-lt"/>
              </a:rPr>
            </a:br>
            <a:r>
              <a:rPr lang="en-US" sz="1800" b="1" kern="1200" dirty="0">
                <a:solidFill>
                  <a:schemeClr val="tx1"/>
                </a:solidFill>
                <a:latin typeface="+mn-lt"/>
              </a:rPr>
              <a:t>(Foot and mouth disease, FMD) </a:t>
            </a:r>
            <a:br>
              <a:rPr lang="en-US" sz="1800" kern="1200" dirty="0">
                <a:solidFill>
                  <a:schemeClr val="tx1"/>
                </a:solidFill>
                <a:latin typeface="+mn-lt"/>
              </a:rPr>
            </a:br>
            <a:r>
              <a:rPr lang="en-US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DC1252B-AB37-7CD7-D4AD-CCC0A2DB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5" y="1543891"/>
            <a:ext cx="3180969" cy="318096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EA3F877-186E-ACC2-1C86-AB18F325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64" y="338858"/>
            <a:ext cx="6718863" cy="420283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2563A2B-2CA7-A36B-3636-880F55DF3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848" y="4119639"/>
            <a:ext cx="5129515" cy="256475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D67E2D0-64EC-3CE3-34E9-3C58A60E3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044" y="5058584"/>
            <a:ext cx="3623406" cy="139416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248809E-CC87-358C-EEAB-C770CC4A0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71" y="48841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1831-AF0A-EA6C-3EF8-4C14B7D4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41F9C-D570-BFC6-C274-6BC04356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71"/>
            <a:ext cx="7000783" cy="1054990"/>
          </a:xfrm>
        </p:spPr>
        <p:txBody>
          <a:bodyPr>
            <a:noAutofit/>
          </a:bodyPr>
          <a:lstStyle/>
          <a:p>
            <a:r>
              <a:rPr lang="pl-PL" sz="3200" dirty="0"/>
              <a:t>Pryszczyca w państwach UE</a:t>
            </a:r>
            <a:br>
              <a:rPr lang="pl-PL" sz="3200" dirty="0"/>
            </a:br>
            <a:endParaRPr lang="pl-PL" sz="3200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139E09-7055-9B67-A56B-7C84305E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91" y="1501631"/>
            <a:ext cx="7000783" cy="4467090"/>
          </a:xfrm>
        </p:spPr>
        <p:txBody>
          <a:bodyPr>
            <a:normAutofit fontScale="92500" lnSpcReduction="20000"/>
          </a:bodyPr>
          <a:lstStyle/>
          <a:p>
            <a:pPr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10 stycznia 2025 r.  pierwsze od 37 lat ognisko pryszczycy w Niemczech</a:t>
            </a:r>
          </a:p>
          <a:p>
            <a:pPr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Ognisko znajdowało się w bliskiej odległości od Berlina, </a:t>
            </a:r>
            <a:r>
              <a:rPr lang="pl-PL" sz="1800" dirty="0">
                <a:effectLst/>
                <a:ea typeface="Aptos" panose="020B0004020202020204" pitchFamily="34" charset="0"/>
              </a:rPr>
              <a:t>70 km od granicy z Polską, w gminie </a:t>
            </a:r>
            <a:r>
              <a:rPr lang="pl-PL" sz="1800" dirty="0" err="1">
                <a:effectLst/>
                <a:ea typeface="Aptos" panose="020B0004020202020204" pitchFamily="34" charset="0"/>
              </a:rPr>
              <a:t>Hoppegarten</a:t>
            </a:r>
            <a:r>
              <a:rPr lang="pl-PL" sz="1800" dirty="0">
                <a:effectLst/>
                <a:ea typeface="Aptos" panose="020B0004020202020204" pitchFamily="34" charset="0"/>
              </a:rPr>
              <a:t>, w powiecie </a:t>
            </a:r>
            <a:r>
              <a:rPr lang="pl-PL" sz="1800" dirty="0" err="1">
                <a:effectLst/>
                <a:ea typeface="Aptos" panose="020B0004020202020204" pitchFamily="34" charset="0"/>
              </a:rPr>
              <a:t>Maerkisch-Oderland</a:t>
            </a:r>
            <a:r>
              <a:rPr lang="pl-PL" sz="1800" dirty="0">
                <a:effectLst/>
                <a:ea typeface="Aptos" panose="020B0004020202020204" pitchFamily="34" charset="0"/>
              </a:rPr>
              <a:t>, Brandenburgia.</a:t>
            </a:r>
            <a:endParaRPr lang="pl-PL" sz="1800" dirty="0">
              <a:ea typeface="Times New Roman" panose="02020603050405020304" pitchFamily="18" charset="0"/>
            </a:endParaRPr>
          </a:p>
          <a:p>
            <a:pPr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Stado utrzymujące 14 sztuk woła domowego: </a:t>
            </a:r>
          </a:p>
          <a:p>
            <a:pPr lvl="1"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5 stycznia - padły 2 sztuki; badania w kierunku BTV </a:t>
            </a:r>
            <a:br>
              <a:rPr lang="pl-PL" sz="1800" dirty="0">
                <a:effectLst/>
                <a:ea typeface="Times New Roman" panose="02020603050405020304" pitchFamily="18" charset="0"/>
              </a:rPr>
            </a:br>
            <a:r>
              <a:rPr lang="pl-PL" sz="1800" dirty="0">
                <a:effectLst/>
                <a:ea typeface="Times New Roman" panose="02020603050405020304" pitchFamily="18" charset="0"/>
              </a:rPr>
              <a:t>z wynikiem  negatywnym; zwłoki wywiezione do ZU. </a:t>
            </a:r>
          </a:p>
          <a:p>
            <a:pPr lvl="1"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6 stycznia - padła 3 sztuka; badania w kierunku FMD </a:t>
            </a:r>
            <a:br>
              <a:rPr lang="pl-PL" sz="1800" dirty="0">
                <a:effectLst/>
                <a:ea typeface="Times New Roman" panose="02020603050405020304" pitchFamily="18" charset="0"/>
              </a:rPr>
            </a:br>
            <a:r>
              <a:rPr lang="pl-PL" sz="1800" dirty="0">
                <a:effectLst/>
                <a:ea typeface="Times New Roman" panose="02020603050405020304" pitchFamily="18" charset="0"/>
              </a:rPr>
              <a:t>z wynikiem pozytywnym.</a:t>
            </a:r>
          </a:p>
          <a:p>
            <a:pPr lvl="1"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badania pozostałych 11 sztuk – u wszystkich stwierdzono przeciwciała oraz obecność materiału genetycznego wirusa pryszczycy. </a:t>
            </a:r>
          </a:p>
          <a:p>
            <a:pPr algn="just">
              <a:tabLst>
                <a:tab pos="5849620" algn="l"/>
              </a:tabLst>
            </a:pPr>
            <a:r>
              <a:rPr lang="pl-PL" sz="1800" dirty="0">
                <a:effectLst/>
                <a:ea typeface="Times New Roman" panose="02020603050405020304" pitchFamily="18" charset="0"/>
              </a:rPr>
              <a:t>Zwierzęta były utrzymywane w chowie ekstensywnym wykorzystywano własną pasze;</a:t>
            </a:r>
          </a:p>
          <a:p>
            <a:pPr algn="just">
              <a:tabLst>
                <a:tab pos="5849620" algn="l"/>
              </a:tabLst>
            </a:pPr>
            <a:r>
              <a:rPr lang="pl-PL" sz="1800" dirty="0">
                <a:ea typeface="Times New Roman" panose="02020603050405020304" pitchFamily="18" charset="0"/>
              </a:rPr>
              <a:t>Gospodarstwo zlokalizowane na teren rekreacyjnym</a:t>
            </a:r>
            <a:endParaRPr lang="pl-PL" sz="1800" dirty="0">
              <a:effectLst/>
              <a:ea typeface="Times New Roman" panose="02020603050405020304" pitchFamily="18" charset="0"/>
            </a:endParaRPr>
          </a:p>
          <a:p>
            <a:pPr lvl="1" algn="just">
              <a:tabLst>
                <a:tab pos="5849620" algn="l"/>
              </a:tabLst>
            </a:pPr>
            <a:endParaRPr lang="pl-PL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C4ECC6C-45FB-CABB-58DA-54ED1087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27" y="1728555"/>
            <a:ext cx="4593469" cy="401324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1B9EB14-7913-B453-9FFB-E8A9793D75B6}"/>
              </a:ext>
            </a:extLst>
          </p:cNvPr>
          <p:cNvSpPr txBox="1"/>
          <p:nvPr/>
        </p:nvSpPr>
        <p:spPr>
          <a:xfrm>
            <a:off x="8842549" y="1040486"/>
            <a:ext cx="251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NIEMCY</a:t>
            </a:r>
          </a:p>
        </p:txBody>
      </p:sp>
    </p:spTree>
    <p:extLst>
      <p:ext uri="{BB962C8B-B14F-4D97-AF65-F5344CB8AC3E}">
        <p14:creationId xmlns:p14="http://schemas.microsoft.com/office/powerpoint/2010/main" val="385383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DC9D9-F55B-38A3-B215-13966DC0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755728"/>
          </a:xfrm>
        </p:spPr>
        <p:txBody>
          <a:bodyPr/>
          <a:lstStyle/>
          <a:p>
            <a:pPr algn="ctr"/>
            <a:r>
              <a:rPr lang="pl-PL" dirty="0"/>
              <a:t>Pryszczyca w państwach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5C008C-9F08-A84B-5C75-86653964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911965"/>
            <a:ext cx="5184949" cy="562951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6 marca 2025 roku węgierskie służby weterynaryjne potwierdziły wystąpienie pierwszego ogniska pryszczycy </a:t>
            </a:r>
            <a:br>
              <a:rPr lang="pl-PL" dirty="0"/>
            </a:br>
            <a:r>
              <a:rPr lang="pl-PL" dirty="0"/>
              <a:t>w gospodarstwie utrzymującym 1418szt. bydła mlecznego w komitacie </a:t>
            </a:r>
            <a:r>
              <a:rPr lang="pl-PL" dirty="0" err="1"/>
              <a:t>Győr-Moson</a:t>
            </a:r>
            <a:r>
              <a:rPr lang="pl-PL" dirty="0"/>
              <a:t> </a:t>
            </a:r>
            <a:r>
              <a:rPr lang="pl-PL" dirty="0" err="1"/>
              <a:t>Sopron</a:t>
            </a:r>
            <a:r>
              <a:rPr lang="pl-PL" dirty="0"/>
              <a:t> w powiecie </a:t>
            </a:r>
            <a:r>
              <a:rPr lang="pl-PL" dirty="0" err="1"/>
              <a:t>Győr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Kolejne ogniska zostały stwierdzone </a:t>
            </a:r>
            <a:br>
              <a:rPr lang="pl-PL" dirty="0"/>
            </a:br>
            <a:r>
              <a:rPr lang="pl-PL" dirty="0"/>
              <a:t>na Węgrzech: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dirty="0"/>
              <a:t>26 marca 2025 r. w gospodarstwie utrzymującym 3028 szt. bydła mlecznego </a:t>
            </a:r>
            <a:br>
              <a:rPr lang="pl-PL" dirty="0"/>
            </a:br>
            <a:r>
              <a:rPr lang="pl-PL" dirty="0"/>
              <a:t>w komitacie </a:t>
            </a:r>
            <a:r>
              <a:rPr lang="pl-PL" dirty="0" err="1"/>
              <a:t>Győr-Moson-Sopron</a:t>
            </a:r>
            <a:r>
              <a:rPr lang="pl-PL" dirty="0"/>
              <a:t> w powiecie </a:t>
            </a:r>
            <a:r>
              <a:rPr lang="pl-PL" dirty="0" err="1"/>
              <a:t>Mosonmagyaróvár</a:t>
            </a:r>
            <a:r>
              <a:rPr lang="pl-PL" dirty="0"/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dirty="0"/>
              <a:t>1 kwietnia 2025 r. w gospodarstwach utrzymujących 1012 szt. i 2498 szt. bydła mlecznego w komitacie </a:t>
            </a:r>
            <a:r>
              <a:rPr lang="pl-PL" dirty="0" err="1"/>
              <a:t>Győr-Moson-Sopron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 powiecie </a:t>
            </a:r>
            <a:r>
              <a:rPr lang="pl-PL" dirty="0" err="1"/>
              <a:t>Mosonmagyaróvár</a:t>
            </a:r>
            <a:endParaRPr lang="pl-PL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l-PL" dirty="0"/>
              <a:t>17 kwietnia 2025 r. w gospodarstwie utrzymującym 875 szt. Bydła mlecznego </a:t>
            </a:r>
            <a:br>
              <a:rPr lang="pl-PL" dirty="0"/>
            </a:br>
            <a:r>
              <a:rPr lang="pl-PL" dirty="0"/>
              <a:t>w komitacie </a:t>
            </a:r>
            <a:r>
              <a:rPr lang="pl-PL" dirty="0" err="1"/>
              <a:t>Győr-Moson-Sopron</a:t>
            </a:r>
            <a:r>
              <a:rPr lang="pl-PL" dirty="0"/>
              <a:t> w powiecie </a:t>
            </a:r>
            <a:r>
              <a:rPr lang="pl-PL" dirty="0" err="1"/>
              <a:t>Csorna</a:t>
            </a:r>
            <a:r>
              <a:rPr lang="pl-PL" dirty="0"/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607BE46-E222-1EB2-C512-C49A1BD6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538" y="1940424"/>
            <a:ext cx="6207635" cy="312583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F1481F5-D17F-7468-6A4C-A491318B75A2}"/>
              </a:ext>
            </a:extLst>
          </p:cNvPr>
          <p:cNvSpPr txBox="1"/>
          <p:nvPr/>
        </p:nvSpPr>
        <p:spPr>
          <a:xfrm>
            <a:off x="7486023" y="1232538"/>
            <a:ext cx="3064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</a:rPr>
              <a:t>WĘGRY (5)</a:t>
            </a:r>
          </a:p>
        </p:txBody>
      </p:sp>
    </p:spTree>
    <p:extLst>
      <p:ext uri="{BB962C8B-B14F-4D97-AF65-F5344CB8AC3E}">
        <p14:creationId xmlns:p14="http://schemas.microsoft.com/office/powerpoint/2010/main" val="140941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031E1-D0B5-4785-99F5-8305F1FE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0C259E-EBF8-DDCF-F96D-6C95D412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755728"/>
          </a:xfrm>
        </p:spPr>
        <p:txBody>
          <a:bodyPr/>
          <a:lstStyle/>
          <a:p>
            <a:pPr algn="ctr"/>
            <a:r>
              <a:rPr lang="pl-PL" dirty="0"/>
              <a:t>Pryszczyca w państwach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1F0B9F-760C-41FE-A0DE-721DE37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911965"/>
            <a:ext cx="5184949" cy="5629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21 marca 2025 roku słowackie służby weterynaryjne potwierdziły wystąpienie </a:t>
            </a:r>
            <a:r>
              <a:rPr lang="pl-PL" b="1" dirty="0"/>
              <a:t>trzech ognisk</a:t>
            </a:r>
            <a:r>
              <a:rPr lang="pl-PL" dirty="0"/>
              <a:t> pryszczycy w gospodarstwach utrzymujących odpowiednio 1311 szt.,790 szt. </a:t>
            </a:r>
            <a:br>
              <a:rPr lang="pl-PL" dirty="0"/>
            </a:br>
            <a:r>
              <a:rPr lang="pl-PL" dirty="0"/>
              <a:t>i 670 szt. bydła mlecznego w kraju </a:t>
            </a:r>
            <a:r>
              <a:rPr lang="pl-PL" dirty="0" err="1"/>
              <a:t>Trnavskym</a:t>
            </a:r>
            <a:r>
              <a:rPr lang="pl-PL" dirty="0"/>
              <a:t> w powiecie Dunajska </a:t>
            </a:r>
            <a:r>
              <a:rPr lang="pl-PL" dirty="0" err="1"/>
              <a:t>Streda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/>
              <a:t>Kolejne ogniska zostały stwierdzone: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25 marca 2025 r. w gospodarstwie utrzymującym 279 szt. bydła mlecznego w kraju </a:t>
            </a:r>
            <a:r>
              <a:rPr lang="pl-PL" dirty="0" err="1"/>
              <a:t>Trnavskym</a:t>
            </a:r>
            <a:r>
              <a:rPr lang="pl-PL" dirty="0"/>
              <a:t> w powiecie Dunajska </a:t>
            </a:r>
            <a:r>
              <a:rPr lang="pl-PL" dirty="0" err="1"/>
              <a:t>Streda</a:t>
            </a:r>
            <a:r>
              <a:rPr lang="pl-PL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30 marca 2025 r. w gospodarstwie utrzymującym 3500 szt. bydła mlecznego w kraju </a:t>
            </a:r>
            <a:r>
              <a:rPr lang="pl-PL" dirty="0" err="1"/>
              <a:t>Bratyslavskym</a:t>
            </a:r>
            <a:r>
              <a:rPr lang="pl-PL" dirty="0"/>
              <a:t> w powiecie </a:t>
            </a:r>
            <a:r>
              <a:rPr lang="pl-PL" dirty="0" err="1"/>
              <a:t>Malacky</a:t>
            </a:r>
            <a:endParaRPr lang="pl-PL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4 kwietnia 2025 r. w gospodarstwie utrzymującym 876 szt. bydła mięsnego w kraju </a:t>
            </a:r>
            <a:r>
              <a:rPr lang="pl-PL" dirty="0" err="1"/>
              <a:t>Trnavskym</a:t>
            </a:r>
            <a:r>
              <a:rPr lang="pl-PL" dirty="0"/>
              <a:t> w powiecie Dunajska </a:t>
            </a:r>
            <a:r>
              <a:rPr lang="pl-PL" dirty="0" err="1"/>
              <a:t>Streda</a:t>
            </a:r>
            <a:r>
              <a:rPr lang="pl-PL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4306D8-F507-B5C5-719D-01961937B084}"/>
              </a:ext>
            </a:extLst>
          </p:cNvPr>
          <p:cNvSpPr txBox="1"/>
          <p:nvPr/>
        </p:nvSpPr>
        <p:spPr>
          <a:xfrm>
            <a:off x="6435342" y="939675"/>
            <a:ext cx="342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</a:rPr>
              <a:t>SŁOWACJA (6)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67A03B-06F9-4682-011E-6041F6C88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901" y="1795978"/>
            <a:ext cx="6233327" cy="39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773FEAE-BFBF-5328-4B30-760907D65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394" y="334574"/>
            <a:ext cx="8400609" cy="1646302"/>
          </a:xfrm>
        </p:spPr>
        <p:txBody>
          <a:bodyPr/>
          <a:lstStyle/>
          <a:p>
            <a:pPr algn="just"/>
            <a:r>
              <a:rPr lang="pl-PL" sz="2400" dirty="0"/>
              <a:t>„Procedura zwalczania i monitorowania pryszczycy </a:t>
            </a:r>
            <a:br>
              <a:rPr lang="pl-PL" sz="2400" dirty="0"/>
            </a:br>
            <a:r>
              <a:rPr lang="pl-PL" sz="2400" dirty="0"/>
              <a:t>u zwierząt dzikich z gatunków wrażliwych oraz zwierząt </a:t>
            </a:r>
            <a:br>
              <a:rPr lang="pl-PL" sz="2400" dirty="0"/>
            </a:br>
            <a:r>
              <a:rPr lang="pl-PL" sz="2400" dirty="0"/>
              <a:t>z gatunków wrażliwych utrzymywanych w ośrodkach odizolowanych”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7DCF01-9AA4-DE1E-70E3-F29533E03384}"/>
              </a:ext>
            </a:extLst>
          </p:cNvPr>
          <p:cNvSpPr txBox="1"/>
          <p:nvPr/>
        </p:nvSpPr>
        <p:spPr>
          <a:xfrm>
            <a:off x="584415" y="2441138"/>
            <a:ext cx="92406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u="sng" dirty="0"/>
              <a:t>Cel i zakres procedury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określenie zasad zwalczania pryszczycy u zwierząt dzikich z gatunków wrażliwych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ustanowienie zasad monitoringu u gatunków wrażliwych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Procedura ma zastosowanie w przypadku wystąpienia podejrzenia ogniska choroby zakaźnej na terytorium Rzeczpospolitej Polskiej oraz w krajach sąsiadujących.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Dokument określa gatunki wrażliwe, współpracę służb oraz funkcjonowanie ośrodków odizolowanych.</a:t>
            </a:r>
          </a:p>
        </p:txBody>
      </p:sp>
    </p:spTree>
    <p:extLst>
      <p:ext uri="{BB962C8B-B14F-4D97-AF65-F5344CB8AC3E}">
        <p14:creationId xmlns:p14="http://schemas.microsoft.com/office/powerpoint/2010/main" val="159118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8D28B-41A8-26D8-2889-C3C0E6D8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6879"/>
          </a:xfrm>
        </p:spPr>
        <p:txBody>
          <a:bodyPr>
            <a:normAutofit fontScale="90000"/>
          </a:bodyPr>
          <a:lstStyle/>
          <a:p>
            <a:r>
              <a:rPr lang="pl-PL" dirty="0"/>
              <a:t>Gatunki wrażliwe i epidemiologia pryszczycy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8ADA5-856A-9E47-5EBE-0AB9F14F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6479"/>
            <a:ext cx="9069981" cy="51548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Za </a:t>
            </a:r>
            <a:r>
              <a:rPr lang="pl-PL" u="sng" dirty="0"/>
              <a:t>gatunki wrażliwe objęte zwalczaniem choroby oraz monitoringiem</a:t>
            </a:r>
            <a:r>
              <a:rPr lang="pl-PL" dirty="0"/>
              <a:t> uznaje się wśród </a:t>
            </a:r>
            <a:r>
              <a:rPr lang="pl-PL" b="1" dirty="0"/>
              <a:t>zwierząt dzikich</a:t>
            </a:r>
            <a:r>
              <a:rPr lang="pl-PL" dirty="0"/>
              <a:t>:</a:t>
            </a:r>
          </a:p>
          <a:p>
            <a:pPr lvl="1" algn="just"/>
            <a:r>
              <a:rPr lang="pl-PL" dirty="0"/>
              <a:t>parzystokopytne zwierzęta z rodziny jeleniowatych (sarny, jelenie, daniele, łosie, muflony, żubry),</a:t>
            </a:r>
          </a:p>
          <a:p>
            <a:pPr lvl="1" algn="just"/>
            <a:r>
              <a:rPr lang="pl-PL" dirty="0"/>
              <a:t>dziki </a:t>
            </a:r>
          </a:p>
          <a:p>
            <a:pPr marL="0" indent="0" algn="just">
              <a:buNone/>
            </a:pPr>
            <a:r>
              <a:rPr lang="pl-PL" dirty="0"/>
              <a:t>W Europie chorobę w naturze potwierdzono </a:t>
            </a:r>
            <a:r>
              <a:rPr lang="pl-PL" u="sng" dirty="0">
                <a:solidFill>
                  <a:schemeClr val="tx1"/>
                </a:solidFill>
              </a:rPr>
              <a:t>u dzików i żubrów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u="sng" dirty="0"/>
              <a:t>U jeleni, danieli oraz saren</a:t>
            </a:r>
            <a:r>
              <a:rPr lang="pl-PL" dirty="0"/>
              <a:t> potwierdzono chorobę wyłącznie na podstawie objawów klinicznych lub po eksperymentalnym ich zainfekowaniu.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Transmisja wirusa pryszczycy: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bezpośredni kontakt zakażonych zwierząt z osobnikami wrażliwymi i inhalacja wirusa znajdującego się w aerozolu powietrza,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zjedzenie skażonych wirusem tkanek. </a:t>
            </a:r>
          </a:p>
          <a:p>
            <a:pPr marL="0" indent="0" algn="just">
              <a:buNone/>
            </a:pPr>
            <a:r>
              <a:rPr lang="pl-PL" dirty="0"/>
              <a:t>Wirus znajduje się: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w płynie pęcherzowym,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wydzielinach (mleko) oraz wydalinach (odchody),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pl-PL" dirty="0"/>
              <a:t>w wydychanym przez chore zwierzę powietrzu - może zawierać miliony cząstek materiału zakaźnego, najwięcej w przypadku dzików, mniej innych gatunków wrażliwych.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784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75606-3649-7352-CDBC-91DA40EE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F8DA2-BFB3-80DF-1A11-64D16BDD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1955"/>
            <a:ext cx="8596668" cy="736879"/>
          </a:xfrm>
        </p:spPr>
        <p:txBody>
          <a:bodyPr>
            <a:normAutofit fontScale="90000"/>
          </a:bodyPr>
          <a:lstStyle/>
          <a:p>
            <a:r>
              <a:rPr lang="pl-PL" dirty="0"/>
              <a:t>Gatunki wrażliwe i epidemiologia pryszczycy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FC7844-3537-E4B2-8957-4E6BA903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8" y="1054248"/>
            <a:ext cx="9117115" cy="27259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Sarny, żubry i dziki - wykazują częściej typowe objawy pryszczycy, takie jak:</a:t>
            </a:r>
          </a:p>
          <a:p>
            <a:pPr lvl="1" algn="just"/>
            <a:r>
              <a:rPr lang="pl-PL" dirty="0"/>
              <a:t>gorączka, </a:t>
            </a:r>
          </a:p>
          <a:p>
            <a:pPr lvl="1" algn="just"/>
            <a:r>
              <a:rPr lang="pl-PL" dirty="0"/>
              <a:t>ślinotok, </a:t>
            </a:r>
          </a:p>
          <a:p>
            <a:pPr lvl="1" algn="just"/>
            <a:r>
              <a:rPr lang="pl-PL" dirty="0"/>
              <a:t>pęcherze na dziąsłach i języku, w szparze międzyracicznej, </a:t>
            </a:r>
          </a:p>
          <a:p>
            <a:pPr lvl="1" algn="just"/>
            <a:r>
              <a:rPr lang="pl-PL" dirty="0"/>
              <a:t>niekiedy zejście śmiertelne, zwłaszcza u młodych osobników. </a:t>
            </a:r>
          </a:p>
          <a:p>
            <a:pPr marL="0" indent="0" algn="just">
              <a:buNone/>
            </a:pPr>
            <a:r>
              <a:rPr lang="pl-PL" dirty="0"/>
              <a:t>Ze względu na umaszczenie oraz pigmentację skóry u zwierząt dzikich, obserwacja objawów klinicznych w postaci zmian skórnych, może być często utrudniona.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5CD65D-F989-FBAB-5E91-4100DF3D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453" y="4042628"/>
            <a:ext cx="2950591" cy="19695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C12B688-A82C-E79A-BFD0-3D62A201D02C}"/>
              </a:ext>
            </a:extLst>
          </p:cNvPr>
          <p:cNvSpPr txBox="1"/>
          <p:nvPr/>
        </p:nvSpPr>
        <p:spPr>
          <a:xfrm>
            <a:off x="385102" y="4050584"/>
            <a:ext cx="83629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FF0000"/>
                </a:solidFill>
              </a:rPr>
              <a:t>Zwłoki dzików - długotrwały rezerwuar wirusa. </a:t>
            </a:r>
          </a:p>
          <a:p>
            <a:pPr algn="just"/>
            <a:r>
              <a:rPr lang="pl-PL" dirty="0"/>
              <a:t>Daniele - obecność wirusa pryszczycy w gardle nawet do kilku miesięcy </a:t>
            </a:r>
            <a:br>
              <a:rPr lang="pl-PL" dirty="0"/>
            </a:br>
            <a:r>
              <a:rPr lang="pl-PL" dirty="0"/>
              <a:t>po zakażeniu. </a:t>
            </a:r>
          </a:p>
          <a:p>
            <a:pPr algn="just"/>
            <a:r>
              <a:rPr lang="pl-PL" dirty="0"/>
              <a:t>Jeleniowate zakażone eksperymentalnie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/>
              <a:t>patogeneza choroby podobna </a:t>
            </a:r>
            <a:br>
              <a:rPr lang="pl-PL" dirty="0"/>
            </a:br>
            <a:r>
              <a:rPr lang="pl-PL" dirty="0"/>
              <a:t>do tej obserwowanej u owiec i kóz. </a:t>
            </a:r>
          </a:p>
          <a:p>
            <a:pPr algn="just"/>
            <a:r>
              <a:rPr lang="pl-PL" dirty="0"/>
              <a:t>Jeleń szlachetny - okazjonalnie może być długotrwałym nosicielem.</a:t>
            </a:r>
          </a:p>
          <a:p>
            <a:pPr algn="just"/>
            <a:r>
              <a:rPr lang="pl-PL" dirty="0"/>
              <a:t>Sarny - najczęściej nie są nosicielami wirusa pryszczycy. </a:t>
            </a:r>
          </a:p>
        </p:txBody>
      </p:sp>
    </p:spTree>
    <p:extLst>
      <p:ext uri="{BB962C8B-B14F-4D97-AF65-F5344CB8AC3E}">
        <p14:creationId xmlns:p14="http://schemas.microsoft.com/office/powerpoint/2010/main" val="265157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7C700-4E91-AC96-4940-752D85B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35" y="1562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Podejrzenie wystąpienia pryszczycy</a:t>
            </a:r>
            <a:br>
              <a:rPr lang="pl-PL" dirty="0"/>
            </a:br>
            <a:r>
              <a:rPr lang="pl-PL" dirty="0"/>
              <a:t>postępowanie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FD7956-924F-7117-AB8E-73C57B45F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91" y="1799697"/>
            <a:ext cx="9324505" cy="4780212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Podejrzenie wystąpienia pryszczycy u zwierząt dzikich zgłasza się do właściwego miejscowo Powiatowego Lekarza Weterynarii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PLW lub wyznaczony przez niego urzędowy lekarz weterynarii: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przeprowadza dochodzenie epizootyczne, w tym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przeprowadza badanie sekcyjne zwierząt,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dirty="0"/>
              <a:t>pobiera próbki do badań laboratoryjnych</a:t>
            </a:r>
          </a:p>
          <a:p>
            <a:pPr marL="457200" lvl="1" indent="0">
              <a:spcBef>
                <a:spcPts val="0"/>
              </a:spcBef>
              <a:buNone/>
            </a:pPr>
            <a:endParaRPr lang="pl-PL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/>
              <a:t>nakazuje oczyszczenie i dezynfekcję miejsca, sprzętu lub innych rzeczy, które mogły mieć kontakt z wirusami pryszczycy.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590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1993</Words>
  <Application>Microsoft Office PowerPoint</Application>
  <PresentationFormat>Panoramiczny</PresentationFormat>
  <Paragraphs>131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Motyw pakietu Office</vt:lpstr>
      <vt:lpstr>Faseta</vt:lpstr>
      <vt:lpstr>Wojewódzki Inspektorat Weterynarii w Krakowie</vt:lpstr>
      <vt:lpstr>Pryszczyca  (Foot and mouth disease, FMD)   </vt:lpstr>
      <vt:lpstr>Pryszczyca w państwach UE </vt:lpstr>
      <vt:lpstr>Pryszczyca w państwach UE</vt:lpstr>
      <vt:lpstr>Pryszczyca w państwach UE</vt:lpstr>
      <vt:lpstr>„Procedura zwalczania i monitorowania pryszczycy  u zwierząt dzikich z gatunków wrażliwych oraz zwierząt  z gatunków wrażliwych utrzymywanych w ośrodkach odizolowanych”</vt:lpstr>
      <vt:lpstr>Gatunki wrażliwe i epidemiologia pryszczycy</vt:lpstr>
      <vt:lpstr>Gatunki wrażliwe i epidemiologia pryszczycy</vt:lpstr>
      <vt:lpstr>Podejrzenie wystąpienia pryszczycy postępowanie </vt:lpstr>
      <vt:lpstr>Prezentacja programu PowerPoint</vt:lpstr>
      <vt:lpstr>Zwalczanie pryszczycy u zwierząt dzikich  plan zwalczania</vt:lpstr>
      <vt:lpstr>Zwalczanie pryszczycy u zwierząt dzikich - plan zwalczania ZAKAZY/OGRANICZENIA</vt:lpstr>
      <vt:lpstr>Zwalczanie pryszczycy u zwierząt dzikich - plan zwalczania NAKAZY </vt:lpstr>
      <vt:lpstr>Eliminacja </vt:lpstr>
      <vt:lpstr>Monitorowanie pryszczycy u zwierząt dzikich</vt:lpstr>
      <vt:lpstr>Monitorowanie pryszczycy u zwierząt dzikich</vt:lpstr>
      <vt:lpstr>Zwalczanie pryszczycy w ośrodkach odizolowanych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Frączek</dc:creator>
  <cp:lastModifiedBy>Ewa Frączek</cp:lastModifiedBy>
  <cp:revision>17</cp:revision>
  <cp:lastPrinted>2025-05-27T06:06:48Z</cp:lastPrinted>
  <dcterms:created xsi:type="dcterms:W3CDTF">2025-05-22T11:05:49Z</dcterms:created>
  <dcterms:modified xsi:type="dcterms:W3CDTF">2025-05-29T06:00:47Z</dcterms:modified>
</cp:coreProperties>
</file>